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6" r:id="rId3"/>
    <p:sldId id="259" r:id="rId4"/>
    <p:sldId id="260" r:id="rId5"/>
    <p:sldId id="270" r:id="rId6"/>
    <p:sldId id="271" r:id="rId7"/>
    <p:sldId id="269" r:id="rId8"/>
    <p:sldId id="267" r:id="rId9"/>
    <p:sldId id="262" r:id="rId10"/>
  </p:sldIdLst>
  <p:sldSz cx="18288000" cy="10287000"/>
  <p:notesSz cx="6858000" cy="9144000"/>
  <p:embeddedFontLst>
    <p:embeddedFont>
      <p:font typeface="Zen Maru Gothic Heavy" panose="020B0604020202020204" charset="-128"/>
      <p:regular r:id="rId11"/>
    </p:embeddedFont>
    <p:embeddedFont>
      <p:font typeface="Zen Maru Gothic Medium" panose="020B0604020202020204" charset="-128"/>
      <p:regular r:id="rId12"/>
    </p:embeddedFont>
    <p:embeddedFont>
      <p:font typeface="Neo Contact" panose="020B0604020202020204" charset="0"/>
      <p:regular r:id="rId13"/>
    </p:embeddedFont>
    <p:embeddedFont>
      <p:font typeface="Trebuchet MS" panose="020B0603020202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74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1028700" y="2397803"/>
            <a:ext cx="16230600" cy="4017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70"/>
              </a:lnSpc>
              <a:spcBef>
                <a:spcPct val="0"/>
              </a:spcBef>
            </a:pPr>
            <a:r>
              <a:rPr lang="en-US" sz="23978" spc="359" dirty="0" err="1">
                <a:solidFill>
                  <a:srgbClr val="000000"/>
                </a:solidFill>
                <a:latin typeface="Neo Contact"/>
              </a:rPr>
              <a:t>Projeto</a:t>
            </a:r>
            <a:r>
              <a:rPr lang="en-US" sz="23978" spc="359" dirty="0">
                <a:solidFill>
                  <a:srgbClr val="000000"/>
                </a:solidFill>
                <a:latin typeface="Neo Contact"/>
              </a:rPr>
              <a:t> </a:t>
            </a:r>
            <a:r>
              <a:rPr lang="en-US" sz="23978" spc="359" dirty="0" err="1">
                <a:solidFill>
                  <a:srgbClr val="000000"/>
                </a:solidFill>
                <a:latin typeface="Neo Contact"/>
              </a:rPr>
              <a:t>Igreja</a:t>
            </a:r>
            <a:endParaRPr lang="en-US" sz="23978" spc="359" dirty="0">
              <a:solidFill>
                <a:srgbClr val="000000"/>
              </a:solidFill>
              <a:latin typeface="Neo Contact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382587" y="8946472"/>
            <a:ext cx="1905317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1028700" y="885825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32" dirty="0" err="1">
                <a:solidFill>
                  <a:srgbClr val="000000"/>
                </a:solidFill>
                <a:latin typeface="Neo Contact"/>
              </a:rPr>
              <a:t>Senac</a:t>
            </a: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 Santo Amaro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438022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Grupo 7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Abril,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374" y="-1905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AutoShape 3"/>
          <p:cNvSpPr/>
          <p:nvPr/>
        </p:nvSpPr>
        <p:spPr>
          <a:xfrm>
            <a:off x="-382587" y="8946472"/>
            <a:ext cx="1905317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1028700" y="1518429"/>
            <a:ext cx="16240125" cy="1649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766"/>
              </a:lnSpc>
            </a:pPr>
            <a:r>
              <a:rPr lang="en-US" sz="12766" spc="191" dirty="0">
                <a:solidFill>
                  <a:srgbClr val="000000"/>
                </a:solidFill>
                <a:latin typeface="Neo Contact"/>
              </a:rPr>
              <a:t>Grupo 7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4240048"/>
            <a:ext cx="10681489" cy="3977989"/>
            <a:chOff x="0" y="697088"/>
            <a:chExt cx="14241986" cy="5303986"/>
          </a:xfrm>
        </p:grpSpPr>
        <p:sp>
          <p:nvSpPr>
            <p:cNvPr id="9" name="TextBox 9"/>
            <p:cNvSpPr txBox="1"/>
            <p:nvPr/>
          </p:nvSpPr>
          <p:spPr>
            <a:xfrm>
              <a:off x="0" y="697088"/>
              <a:ext cx="14209211" cy="5852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92"/>
                </a:lnSpc>
              </a:pPr>
              <a:endParaRPr lang="en-US" sz="2400" dirty="0">
                <a:solidFill>
                  <a:srgbClr val="000000"/>
                </a:solidFill>
                <a:latin typeface="Zen Maru Gothic Medium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2775" y="3466619"/>
              <a:ext cx="14209211" cy="2534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92"/>
                </a:lnSpc>
              </a:pPr>
              <a:r>
                <a:rPr lang="en-US" sz="2400" dirty="0">
                  <a:solidFill>
                    <a:srgbClr val="000000"/>
                  </a:solidFill>
                  <a:latin typeface="Zen Maru Gothic Heavy"/>
                </a:rPr>
                <a:t>Enrico Andrade </a:t>
              </a:r>
              <a:r>
                <a:rPr lang="en-US" sz="2400" dirty="0" err="1">
                  <a:solidFill>
                    <a:srgbClr val="000000"/>
                  </a:solidFill>
                  <a:latin typeface="Zen Maru Gothic Heavy"/>
                </a:rPr>
                <a:t>Schunck</a:t>
              </a:r>
              <a:endParaRPr lang="en-US" sz="2400" dirty="0">
                <a:solidFill>
                  <a:srgbClr val="000000"/>
                </a:solidFill>
                <a:latin typeface="Zen Maru Gothic Heavy"/>
              </a:endParaRPr>
            </a:p>
            <a:p>
              <a:pPr>
                <a:lnSpc>
                  <a:spcPts val="3792"/>
                </a:lnSpc>
              </a:pPr>
              <a:r>
                <a:rPr lang="en-US" sz="2400" dirty="0">
                  <a:solidFill>
                    <a:srgbClr val="000000"/>
                  </a:solidFill>
                  <a:latin typeface="Zen Maru Gothic Heavy"/>
                </a:rPr>
                <a:t>Gabriel Jesus Rocha</a:t>
              </a:r>
            </a:p>
            <a:p>
              <a:pPr>
                <a:lnSpc>
                  <a:spcPts val="3792"/>
                </a:lnSpc>
              </a:pPr>
              <a:r>
                <a:rPr lang="en-US" sz="2400" dirty="0">
                  <a:solidFill>
                    <a:srgbClr val="000000"/>
                  </a:solidFill>
                  <a:latin typeface="Zen Maru Gothic Heavy"/>
                </a:rPr>
                <a:t>Italo Daniel Garcia</a:t>
              </a:r>
            </a:p>
            <a:p>
              <a:pPr>
                <a:lnSpc>
                  <a:spcPts val="3792"/>
                </a:lnSpc>
              </a:pPr>
              <a:r>
                <a:rPr lang="en-US" sz="2400" dirty="0">
                  <a:solidFill>
                    <a:srgbClr val="000000"/>
                  </a:solidFill>
                  <a:latin typeface="Zen Maru Gothic Heavy"/>
                </a:rPr>
                <a:t>Kaio Paulo </a:t>
              </a:r>
              <a:r>
                <a:rPr lang="en-US" sz="2400" dirty="0" err="1">
                  <a:solidFill>
                    <a:srgbClr val="000000"/>
                  </a:solidFill>
                  <a:latin typeface="Zen Maru Gothic Heavy"/>
                </a:rPr>
                <a:t>Izidorio</a:t>
              </a:r>
              <a:endParaRPr lang="en-US" sz="2400" dirty="0">
                <a:solidFill>
                  <a:srgbClr val="000000"/>
                </a:solidFill>
                <a:latin typeface="Zen Maru Gothic Heavy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6242" y="4038394"/>
            <a:ext cx="5194756" cy="43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r>
              <a:rPr lang="en-US" sz="2400" dirty="0">
                <a:latin typeface="Zen Maru Gothic Heavy"/>
              </a:rPr>
              <a:t>4°Sem. BSI, </a:t>
            </a:r>
            <a:r>
              <a:rPr lang="en-US" sz="2400" dirty="0" err="1">
                <a:latin typeface="Zen Maru Gothic Heavy"/>
              </a:rPr>
              <a:t>Senac</a:t>
            </a:r>
            <a:r>
              <a:rPr lang="en-US" sz="2400" dirty="0">
                <a:latin typeface="Zen Maru Gothic Heavy"/>
              </a:rPr>
              <a:t> Santo Amaro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43825" y="4715833"/>
            <a:ext cx="5125000" cy="446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endParaRPr lang="en-US" sz="2400" dirty="0">
              <a:solidFill>
                <a:srgbClr val="3A3AFF"/>
              </a:solidFill>
              <a:latin typeface="Zen Maru Gothic Heavy"/>
            </a:endParaRP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C792B090-BB22-5F9A-B9BE-70E690BC20E6}"/>
              </a:ext>
            </a:extLst>
          </p:cNvPr>
          <p:cNvSpPr txBox="1"/>
          <p:nvPr/>
        </p:nvSpPr>
        <p:spPr>
          <a:xfrm>
            <a:off x="1028700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Abril, 2024</a:t>
            </a:r>
          </a:p>
        </p:txBody>
      </p:sp>
      <p:sp>
        <p:nvSpPr>
          <p:cNvPr id="14" name="TextBox 8">
            <a:extLst>
              <a:ext uri="{FF2B5EF4-FFF2-40B4-BE49-F238E27FC236}">
                <a16:creationId xmlns:a16="http://schemas.microsoft.com/office/drawing/2014/main" id="{759C351D-7CCF-FE36-6D23-2AA08F957791}"/>
              </a:ext>
            </a:extLst>
          </p:cNvPr>
          <p:cNvSpPr txBox="1"/>
          <p:nvPr/>
        </p:nvSpPr>
        <p:spPr>
          <a:xfrm>
            <a:off x="14438022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Grupo 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85725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AutoShape 4"/>
          <p:cNvSpPr/>
          <p:nvPr/>
        </p:nvSpPr>
        <p:spPr>
          <a:xfrm>
            <a:off x="-382587" y="8946472"/>
            <a:ext cx="1905317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Box 5"/>
          <p:cNvSpPr txBox="1"/>
          <p:nvPr/>
        </p:nvSpPr>
        <p:spPr>
          <a:xfrm>
            <a:off x="1028700" y="4229100"/>
            <a:ext cx="10656908" cy="3153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pt-BR" sz="28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Através do site as pessoas poderão marcar um casamento ou batizado sem precisar ir até o local, além de poderem preencher as documentações necessárias. A igreja poderá anunciar seus eventos e todas informações para o público de forma rápida e direta.</a:t>
            </a:r>
            <a:endParaRPr lang="pt-BR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1518429"/>
            <a:ext cx="10656908" cy="1649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766"/>
              </a:lnSpc>
            </a:pPr>
            <a:r>
              <a:rPr lang="en-US" sz="12766" spc="191" dirty="0" err="1">
                <a:solidFill>
                  <a:srgbClr val="000000"/>
                </a:solidFill>
                <a:latin typeface="Neo Contact"/>
              </a:rPr>
              <a:t>Introdução</a:t>
            </a:r>
            <a:endParaRPr lang="en-US" sz="12766" spc="191" dirty="0">
              <a:solidFill>
                <a:srgbClr val="000000"/>
              </a:solidFill>
              <a:latin typeface="Neo Contac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5086DC-6932-A46D-1964-E6CECAC44FF1}"/>
              </a:ext>
            </a:extLst>
          </p:cNvPr>
          <p:cNvSpPr txBox="1"/>
          <p:nvPr/>
        </p:nvSpPr>
        <p:spPr>
          <a:xfrm>
            <a:off x="1028700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Abril, 2024</a:t>
            </a:r>
          </a:p>
        </p:txBody>
      </p:sp>
      <p:sp>
        <p:nvSpPr>
          <p:cNvPr id="11" name="TextBox 8">
            <a:extLst>
              <a:ext uri="{FF2B5EF4-FFF2-40B4-BE49-F238E27FC236}">
                <a16:creationId xmlns:a16="http://schemas.microsoft.com/office/drawing/2014/main" id="{DC331F40-2B44-E758-F478-9E4208259DEE}"/>
              </a:ext>
            </a:extLst>
          </p:cNvPr>
          <p:cNvSpPr txBox="1"/>
          <p:nvPr/>
        </p:nvSpPr>
        <p:spPr>
          <a:xfrm>
            <a:off x="14438022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Grupo 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978095" y="3707217"/>
            <a:ext cx="7369932" cy="50172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Cadastro de usuários da igreja com informações detalhadas;</a:t>
            </a:r>
            <a:endParaRPr lang="pt-BR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Atualização e exclusão de informações de usuários da igreja;</a:t>
            </a:r>
            <a:endParaRPr lang="pt-BR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Listagem de usuários da igreja para consulta;</a:t>
            </a:r>
            <a:endParaRPr lang="pt-BR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Cadastro de avisos para comunicação interna;</a:t>
            </a:r>
            <a:endParaRPr lang="pt-BR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Atualização e exclusão de avisos;</a:t>
            </a:r>
            <a:endParaRPr lang="pt-BR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Visualização de avisos pelos usuários da igreja;</a:t>
            </a:r>
            <a:endParaRPr lang="pt-BR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Agendamento de eventos pelos usuários;</a:t>
            </a:r>
            <a:endParaRPr lang="pt-BR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Aprovação de agendamento pelo administrador;</a:t>
            </a:r>
            <a:endParaRPr lang="pt-BR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326122" y="3707217"/>
            <a:ext cx="7804929" cy="1970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Garantia de segurança de dados e acesso controlado;</a:t>
            </a:r>
            <a:endParaRPr lang="pt-BR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Streaming de uma missa;</a:t>
            </a:r>
            <a:endParaRPr lang="pt-BR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effectLst/>
                <a:latin typeface="Trebuchet MS" panose="020B0603020202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Atalhos para redes sociais da igreja;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200" dirty="0">
                <a:latin typeface="Trebuchet MS" panose="020B0603020202020204" pitchFamily="34" charset="0"/>
                <a:ea typeface="Times New Roman" panose="02020603050405020304" pitchFamily="18" charset="0"/>
              </a:rPr>
              <a:t>Pagamento das reservas.</a:t>
            </a:r>
            <a:endParaRPr lang="pt-BR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55740" y="3123742"/>
            <a:ext cx="7804929" cy="43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r>
              <a:rPr lang="en-US" sz="2400" dirty="0">
                <a:solidFill>
                  <a:srgbClr val="000000"/>
                </a:solidFill>
                <a:latin typeface="Zen Maru Gothic Heavy"/>
              </a:rPr>
              <a:t>AS-IS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454371" y="3172920"/>
            <a:ext cx="7804929" cy="43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r>
              <a:rPr lang="en-US" sz="2400" dirty="0">
                <a:solidFill>
                  <a:srgbClr val="000000"/>
                </a:solidFill>
                <a:latin typeface="Zen Maru Gothic Heavy"/>
              </a:rPr>
              <a:t>TO-BE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1518429"/>
            <a:ext cx="16230600" cy="1649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766"/>
              </a:lnSpc>
            </a:pPr>
            <a:r>
              <a:rPr lang="en-US" sz="12766" spc="191" dirty="0" err="1">
                <a:solidFill>
                  <a:srgbClr val="000000"/>
                </a:solidFill>
                <a:latin typeface="Neo Contact"/>
              </a:rPr>
              <a:t>Escopo</a:t>
            </a:r>
            <a:endParaRPr lang="en-US" sz="12766" spc="191" dirty="0">
              <a:solidFill>
                <a:srgbClr val="000000"/>
              </a:solidFill>
              <a:latin typeface="Neo Contact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-382587" y="8946472"/>
            <a:ext cx="1905317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62209641-DE0A-7D3A-50EF-CD8694C43629}"/>
              </a:ext>
            </a:extLst>
          </p:cNvPr>
          <p:cNvSpPr txBox="1"/>
          <p:nvPr/>
        </p:nvSpPr>
        <p:spPr>
          <a:xfrm>
            <a:off x="1028700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Abril, 2024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DC53EB4B-B6A0-24BA-6947-A2522C81A72F}"/>
              </a:ext>
            </a:extLst>
          </p:cNvPr>
          <p:cNvSpPr txBox="1"/>
          <p:nvPr/>
        </p:nvSpPr>
        <p:spPr>
          <a:xfrm>
            <a:off x="14438022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Grupo 7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374" y="-1905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AutoShape 3"/>
          <p:cNvSpPr/>
          <p:nvPr/>
        </p:nvSpPr>
        <p:spPr>
          <a:xfrm>
            <a:off x="-382587" y="8946472"/>
            <a:ext cx="1905317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Box 9"/>
          <p:cNvSpPr txBox="1"/>
          <p:nvPr/>
        </p:nvSpPr>
        <p:spPr>
          <a:xfrm>
            <a:off x="1028700" y="4240048"/>
            <a:ext cx="10656908" cy="43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endParaRPr lang="en-US" sz="2400" dirty="0">
              <a:solidFill>
                <a:srgbClr val="000000"/>
              </a:solidFill>
              <a:latin typeface="Zen Maru Gothic Medium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143825" y="4715833"/>
            <a:ext cx="5125000" cy="446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endParaRPr lang="en-US" sz="2400" dirty="0">
              <a:solidFill>
                <a:srgbClr val="3A3AFF"/>
              </a:solidFill>
              <a:latin typeface="Zen Maru Gothic Heavy"/>
            </a:endParaRP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C792B090-BB22-5F9A-B9BE-70E690BC20E6}"/>
              </a:ext>
            </a:extLst>
          </p:cNvPr>
          <p:cNvSpPr txBox="1"/>
          <p:nvPr/>
        </p:nvSpPr>
        <p:spPr>
          <a:xfrm>
            <a:off x="1028700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Abril, 2024</a:t>
            </a:r>
          </a:p>
        </p:txBody>
      </p:sp>
      <p:sp>
        <p:nvSpPr>
          <p:cNvPr id="14" name="TextBox 8">
            <a:extLst>
              <a:ext uri="{FF2B5EF4-FFF2-40B4-BE49-F238E27FC236}">
                <a16:creationId xmlns:a16="http://schemas.microsoft.com/office/drawing/2014/main" id="{759C351D-7CCF-FE36-6D23-2AA08F957791}"/>
              </a:ext>
            </a:extLst>
          </p:cNvPr>
          <p:cNvSpPr txBox="1"/>
          <p:nvPr/>
        </p:nvSpPr>
        <p:spPr>
          <a:xfrm>
            <a:off x="14438022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Grupo 7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B20469F-A14A-5E2D-4AE8-785D325B1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466" y="925231"/>
            <a:ext cx="10879068" cy="7068536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569B7EF6-B3BE-4320-331F-B1A7F1D4B958}"/>
              </a:ext>
            </a:extLst>
          </p:cNvPr>
          <p:cNvSpPr/>
          <p:nvPr/>
        </p:nvSpPr>
        <p:spPr>
          <a:xfrm>
            <a:off x="13563600" y="7581900"/>
            <a:ext cx="1019934" cy="4118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551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848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AutoShape 3"/>
          <p:cNvSpPr/>
          <p:nvPr/>
        </p:nvSpPr>
        <p:spPr>
          <a:xfrm>
            <a:off x="-382587" y="8946472"/>
            <a:ext cx="1905317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Box 9"/>
          <p:cNvSpPr txBox="1"/>
          <p:nvPr/>
        </p:nvSpPr>
        <p:spPr>
          <a:xfrm>
            <a:off x="1028700" y="4240048"/>
            <a:ext cx="10656908" cy="43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endParaRPr lang="en-US" sz="2400" dirty="0">
              <a:solidFill>
                <a:srgbClr val="000000"/>
              </a:solidFill>
              <a:latin typeface="Zen Maru Gothic Medium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143825" y="4715833"/>
            <a:ext cx="5125000" cy="446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endParaRPr lang="en-US" sz="2400" dirty="0">
              <a:solidFill>
                <a:srgbClr val="3A3AFF"/>
              </a:solidFill>
              <a:latin typeface="Zen Maru Gothic Heavy"/>
            </a:endParaRP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C792B090-BB22-5F9A-B9BE-70E690BC20E6}"/>
              </a:ext>
            </a:extLst>
          </p:cNvPr>
          <p:cNvSpPr txBox="1"/>
          <p:nvPr/>
        </p:nvSpPr>
        <p:spPr>
          <a:xfrm>
            <a:off x="1028700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Abril, 2024</a:t>
            </a:r>
          </a:p>
        </p:txBody>
      </p:sp>
      <p:sp>
        <p:nvSpPr>
          <p:cNvPr id="14" name="TextBox 8">
            <a:extLst>
              <a:ext uri="{FF2B5EF4-FFF2-40B4-BE49-F238E27FC236}">
                <a16:creationId xmlns:a16="http://schemas.microsoft.com/office/drawing/2014/main" id="{759C351D-7CCF-FE36-6D23-2AA08F957791}"/>
              </a:ext>
            </a:extLst>
          </p:cNvPr>
          <p:cNvSpPr txBox="1"/>
          <p:nvPr/>
        </p:nvSpPr>
        <p:spPr>
          <a:xfrm>
            <a:off x="14438022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Grupo 7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8E0B6295-A9D8-7A55-965A-67400033E7C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7" name="Imagem 6" descr="Interface gráfica do usuário, Aplicativo">
            <a:extLst>
              <a:ext uri="{FF2B5EF4-FFF2-40B4-BE49-F238E27FC236}">
                <a16:creationId xmlns:a16="http://schemas.microsoft.com/office/drawing/2014/main" id="{21E37D4D-261A-1A65-4816-3D052E19A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1" y="832839"/>
            <a:ext cx="9486900" cy="767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77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1028700" y="4694867"/>
            <a:ext cx="7804929" cy="2388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r>
              <a:rPr lang="en-US" sz="2400" dirty="0" err="1">
                <a:solidFill>
                  <a:srgbClr val="000000"/>
                </a:solidFill>
                <a:latin typeface="Zen Maru Gothic Medium"/>
              </a:rPr>
              <a:t>Segurança</a:t>
            </a: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 de dados; </a:t>
            </a:r>
          </a:p>
          <a:p>
            <a:pPr>
              <a:lnSpc>
                <a:spcPts val="3792"/>
              </a:lnSpc>
            </a:pPr>
            <a:r>
              <a:rPr lang="en-US" sz="2400" dirty="0" err="1">
                <a:solidFill>
                  <a:srgbClr val="000000"/>
                </a:solidFill>
                <a:latin typeface="Zen Maru Gothic Medium"/>
              </a:rPr>
              <a:t>Conexão</a:t>
            </a: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 a internet;</a:t>
            </a:r>
          </a:p>
          <a:p>
            <a:pPr>
              <a:lnSpc>
                <a:spcPts val="3792"/>
              </a:lnSpc>
            </a:pPr>
            <a:r>
              <a:rPr lang="en-US" sz="2400" dirty="0" err="1">
                <a:solidFill>
                  <a:srgbClr val="000000"/>
                </a:solidFill>
                <a:latin typeface="Zen Maru Gothic Medium"/>
              </a:rPr>
              <a:t>Escalabilidade</a:t>
            </a: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;</a:t>
            </a:r>
          </a:p>
          <a:p>
            <a:pPr>
              <a:lnSpc>
                <a:spcPts val="3792"/>
              </a:lnSpc>
            </a:pPr>
            <a:r>
              <a:rPr lang="en-US" sz="2400" dirty="0" err="1">
                <a:solidFill>
                  <a:srgbClr val="000000"/>
                </a:solidFill>
                <a:latin typeface="Zen Maru Gothic Medium"/>
              </a:rPr>
              <a:t>Manutenção</a:t>
            </a: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 e </a:t>
            </a:r>
            <a:r>
              <a:rPr lang="en-US" sz="2400" dirty="0" err="1">
                <a:solidFill>
                  <a:srgbClr val="000000"/>
                </a:solidFill>
                <a:latin typeface="Zen Maru Gothic Medium"/>
              </a:rPr>
              <a:t>suporte</a:t>
            </a: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;</a:t>
            </a:r>
          </a:p>
          <a:p>
            <a:pPr>
              <a:lnSpc>
                <a:spcPts val="3792"/>
              </a:lnSpc>
            </a:pP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Interface.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454371" y="4694867"/>
            <a:ext cx="7804929" cy="926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Streaming </a:t>
            </a:r>
            <a:r>
              <a:rPr lang="en-US" sz="2400" dirty="0" err="1">
                <a:solidFill>
                  <a:srgbClr val="000000"/>
                </a:solidFill>
                <a:latin typeface="Zen Maru Gothic Medium"/>
              </a:rPr>
              <a:t>diretamente</a:t>
            </a: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Zen Maru Gothic Medium"/>
              </a:rPr>
              <a:t>ligado</a:t>
            </a: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Zen Maru Gothic Medium"/>
              </a:rPr>
              <a:t>ao</a:t>
            </a: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Zen Maru Gothic Medium"/>
              </a:rPr>
              <a:t>youtube</a:t>
            </a: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;</a:t>
            </a:r>
          </a:p>
          <a:p>
            <a:pPr>
              <a:lnSpc>
                <a:spcPts val="3792"/>
              </a:lnSpc>
            </a:pPr>
            <a:r>
              <a:rPr lang="en-US" sz="2400" dirty="0" err="1">
                <a:solidFill>
                  <a:srgbClr val="000000"/>
                </a:solidFill>
                <a:latin typeface="Zen Maru Gothic Medium"/>
              </a:rPr>
              <a:t>Comunicação</a:t>
            </a: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 as redes </a:t>
            </a:r>
            <a:r>
              <a:rPr lang="en-US" sz="2400" dirty="0" err="1">
                <a:solidFill>
                  <a:srgbClr val="000000"/>
                </a:solidFill>
                <a:latin typeface="Zen Maru Gothic Medium"/>
              </a:rPr>
              <a:t>sociais</a:t>
            </a:r>
            <a:r>
              <a:rPr lang="en-US" sz="2400" dirty="0">
                <a:solidFill>
                  <a:srgbClr val="000000"/>
                </a:solidFill>
                <a:latin typeface="Zen Maru Gothic Medium"/>
              </a:rPr>
              <a:t>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631507"/>
            <a:ext cx="7804929" cy="43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r>
              <a:rPr lang="en-US" sz="2400" dirty="0" err="1">
                <a:solidFill>
                  <a:srgbClr val="000000"/>
                </a:solidFill>
                <a:latin typeface="Zen Maru Gothic Heavy"/>
              </a:rPr>
              <a:t>Funcionais</a:t>
            </a:r>
            <a:r>
              <a:rPr lang="en-US" sz="2400" dirty="0">
                <a:solidFill>
                  <a:srgbClr val="000000"/>
                </a:solidFill>
                <a:latin typeface="Zen Maru Gothic Heavy"/>
              </a:rPr>
              <a:t> e </a:t>
            </a:r>
            <a:r>
              <a:rPr lang="en-US" sz="2400" dirty="0" err="1">
                <a:solidFill>
                  <a:srgbClr val="000000"/>
                </a:solidFill>
                <a:latin typeface="Zen Maru Gothic Heavy"/>
              </a:rPr>
              <a:t>não</a:t>
            </a:r>
            <a:r>
              <a:rPr lang="en-US" sz="2400" dirty="0">
                <a:solidFill>
                  <a:srgbClr val="000000"/>
                </a:solidFill>
                <a:latin typeface="Zen Maru Gothic Heavy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Zen Maru Gothic Heavy"/>
              </a:rPr>
              <a:t>funcionais</a:t>
            </a:r>
            <a:r>
              <a:rPr lang="en-US" sz="2400" dirty="0">
                <a:solidFill>
                  <a:srgbClr val="000000"/>
                </a:solidFill>
                <a:latin typeface="Zen Maru Gothic Heavy"/>
              </a:rPr>
              <a:t>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454371" y="3631507"/>
            <a:ext cx="7804929" cy="43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r>
              <a:rPr lang="en-US" sz="2400" dirty="0">
                <a:solidFill>
                  <a:srgbClr val="000000"/>
                </a:solidFill>
                <a:latin typeface="Zen Maru Gothic Heavy"/>
              </a:rPr>
              <a:t>API’s de Micro </a:t>
            </a:r>
            <a:r>
              <a:rPr lang="en-US" sz="2400" dirty="0" err="1">
                <a:solidFill>
                  <a:srgbClr val="000000"/>
                </a:solidFill>
                <a:latin typeface="Zen Maru Gothic Heavy"/>
              </a:rPr>
              <a:t>Serviços</a:t>
            </a:r>
            <a:endParaRPr lang="en-US" sz="2400" dirty="0">
              <a:solidFill>
                <a:srgbClr val="000000"/>
              </a:solidFill>
              <a:latin typeface="Zen Maru Gothic Heavy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1518429"/>
            <a:ext cx="16230600" cy="1649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766"/>
              </a:lnSpc>
            </a:pPr>
            <a:r>
              <a:rPr lang="en-US" sz="12766" spc="191" dirty="0" err="1">
                <a:solidFill>
                  <a:srgbClr val="000000"/>
                </a:solidFill>
                <a:latin typeface="Neo Contact"/>
              </a:rPr>
              <a:t>Requisitos</a:t>
            </a:r>
            <a:r>
              <a:rPr lang="en-US" sz="12766" spc="191" dirty="0">
                <a:solidFill>
                  <a:srgbClr val="000000"/>
                </a:solidFill>
                <a:latin typeface="Neo Contact"/>
              </a:rPr>
              <a:t> e Micro </a:t>
            </a:r>
            <a:r>
              <a:rPr lang="en-US" sz="12766" spc="191" dirty="0" err="1">
                <a:solidFill>
                  <a:srgbClr val="000000"/>
                </a:solidFill>
                <a:latin typeface="Neo Contact"/>
              </a:rPr>
              <a:t>Serviço</a:t>
            </a:r>
            <a:endParaRPr lang="en-US" sz="12766" spc="191" dirty="0">
              <a:solidFill>
                <a:srgbClr val="000000"/>
              </a:solidFill>
              <a:latin typeface="Neo Contact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-382587" y="8946472"/>
            <a:ext cx="1905317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62209641-DE0A-7D3A-50EF-CD8694C43629}"/>
              </a:ext>
            </a:extLst>
          </p:cNvPr>
          <p:cNvSpPr txBox="1"/>
          <p:nvPr/>
        </p:nvSpPr>
        <p:spPr>
          <a:xfrm>
            <a:off x="1028700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Abril, 2024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DC53EB4B-B6A0-24BA-6947-A2522C81A72F}"/>
              </a:ext>
            </a:extLst>
          </p:cNvPr>
          <p:cNvSpPr txBox="1"/>
          <p:nvPr/>
        </p:nvSpPr>
        <p:spPr>
          <a:xfrm>
            <a:off x="14438022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Grupo 7</a:t>
            </a:r>
          </a:p>
        </p:txBody>
      </p:sp>
    </p:spTree>
    <p:extLst>
      <p:ext uri="{BB962C8B-B14F-4D97-AF65-F5344CB8AC3E}">
        <p14:creationId xmlns:p14="http://schemas.microsoft.com/office/powerpoint/2010/main" val="1104727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5977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pt-BR" dirty="0"/>
          </a:p>
        </p:txBody>
      </p:sp>
      <p:sp>
        <p:nvSpPr>
          <p:cNvPr id="5" name="TextBox 5"/>
          <p:cNvSpPr txBox="1"/>
          <p:nvPr/>
        </p:nvSpPr>
        <p:spPr>
          <a:xfrm>
            <a:off x="1028700" y="3631507"/>
            <a:ext cx="7804929" cy="43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r>
              <a:rPr lang="en-US" sz="2400" dirty="0">
                <a:solidFill>
                  <a:srgbClr val="000000"/>
                </a:solidFill>
                <a:latin typeface="Zen Maru Gothic Heavy"/>
              </a:rPr>
              <a:t>Back-End e Front-End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1518429"/>
            <a:ext cx="16230600" cy="1649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766"/>
              </a:lnSpc>
            </a:pPr>
            <a:r>
              <a:rPr lang="en-US" sz="12766" spc="191" dirty="0" err="1">
                <a:solidFill>
                  <a:srgbClr val="000000"/>
                </a:solidFill>
                <a:latin typeface="Neo Contact"/>
              </a:rPr>
              <a:t>Desenvolvimento</a:t>
            </a:r>
            <a:endParaRPr lang="en-US" sz="12766" spc="191" dirty="0">
              <a:solidFill>
                <a:srgbClr val="000000"/>
              </a:solidFill>
              <a:latin typeface="Neo Contact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-382587" y="8946472"/>
            <a:ext cx="1905317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62209641-DE0A-7D3A-50EF-CD8694C43629}"/>
              </a:ext>
            </a:extLst>
          </p:cNvPr>
          <p:cNvSpPr txBox="1"/>
          <p:nvPr/>
        </p:nvSpPr>
        <p:spPr>
          <a:xfrm>
            <a:off x="1028700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Abril, 2024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DC53EB4B-B6A0-24BA-6947-A2522C81A72F}"/>
              </a:ext>
            </a:extLst>
          </p:cNvPr>
          <p:cNvSpPr txBox="1"/>
          <p:nvPr/>
        </p:nvSpPr>
        <p:spPr>
          <a:xfrm>
            <a:off x="14438022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Grupo 7</a:t>
            </a:r>
          </a:p>
        </p:txBody>
      </p:sp>
      <p:pic>
        <p:nvPicPr>
          <p:cNvPr id="1032" name="Picture 8" descr="Vetor de HTML5 CSS3 JS icon set. Web development logo icon set of html, css  and javascript, programming symbol do Stock | Adobe Stock">
            <a:extLst>
              <a:ext uri="{FF2B5EF4-FFF2-40B4-BE49-F238E27FC236}">
                <a16:creationId xmlns:a16="http://schemas.microsoft.com/office/drawing/2014/main" id="{0D31AC15-C0EE-BBE1-EE46-D9E001D39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604179"/>
            <a:ext cx="6471469" cy="3624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ow to integrate MySQL with Airbook.io to do Data Analysis">
            <a:extLst>
              <a:ext uri="{FF2B5EF4-FFF2-40B4-BE49-F238E27FC236}">
                <a16:creationId xmlns:a16="http://schemas.microsoft.com/office/drawing/2014/main" id="{35664654-EA5A-549F-563C-8B884A597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6879" y="4571407"/>
            <a:ext cx="5867400" cy="3656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6358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2407" y="-10308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AutoShape 3"/>
          <p:cNvSpPr/>
          <p:nvPr/>
        </p:nvSpPr>
        <p:spPr>
          <a:xfrm>
            <a:off x="-382588" y="8877300"/>
            <a:ext cx="1905317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6" name="Group 6"/>
          <p:cNvGrpSpPr/>
          <p:nvPr/>
        </p:nvGrpSpPr>
        <p:grpSpPr>
          <a:xfrm>
            <a:off x="1028700" y="3652938"/>
            <a:ext cx="5083216" cy="4706507"/>
            <a:chOff x="0" y="-85725"/>
            <a:chExt cx="6777622" cy="6275339"/>
          </a:xfrm>
        </p:grpSpPr>
        <p:sp>
          <p:nvSpPr>
            <p:cNvPr id="7" name="TextBox 7"/>
            <p:cNvSpPr txBox="1"/>
            <p:nvPr/>
          </p:nvSpPr>
          <p:spPr>
            <a:xfrm>
              <a:off x="0" y="697088"/>
              <a:ext cx="6777622" cy="54925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ct val="150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pt-BR" sz="2400" dirty="0">
                  <a:effectLst/>
                  <a:latin typeface="Trebuchet MS" panose="020B0603020202020204" pitchFamily="34" charset="0"/>
                  <a:ea typeface="Trebuchet MS" panose="020B0603020202020204" pitchFamily="34" charset="0"/>
                  <a:cs typeface="Trebuchet MS" panose="020B0603020202020204" pitchFamily="34" charset="0"/>
                </a:rPr>
                <a:t>“Promover sociedades pacíficas e inclusivas para o desenvolvimento sustentável, proporcionar o acesso à justiça para todos e construir instituições eficazes, responsáveis e inclusivas em todos os níveis”</a:t>
              </a:r>
              <a:endParaRPr lang="pt-B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just">
                <a:lnSpc>
                  <a:spcPct val="150000"/>
                </a:lnSpc>
                <a:spcBef>
                  <a:spcPts val="1200"/>
                </a:spcBef>
                <a:spcAft>
                  <a:spcPts val="1200"/>
                </a:spcAft>
              </a:pPr>
              <a:endParaRPr lang="pt-B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85725"/>
              <a:ext cx="6777622" cy="5852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92"/>
                </a:lnSpc>
              </a:pPr>
              <a:r>
                <a:rPr lang="en-US" sz="2400" dirty="0">
                  <a:solidFill>
                    <a:srgbClr val="000000"/>
                  </a:solidFill>
                  <a:latin typeface="Zen Maru Gothic Heavy"/>
                </a:rPr>
                <a:t>ODS 16- Paz e Justiça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602392" y="3652937"/>
            <a:ext cx="5083216" cy="1012073"/>
            <a:chOff x="0" y="-85725"/>
            <a:chExt cx="6777622" cy="151068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697088"/>
              <a:ext cx="6777622" cy="727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ct val="150000"/>
                </a:lnSpc>
              </a:pPr>
              <a:endParaRPr lang="pt-B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85725"/>
              <a:ext cx="6777622" cy="655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92"/>
                </a:lnSpc>
              </a:pPr>
              <a:endParaRPr lang="en-US" sz="2400" dirty="0">
                <a:solidFill>
                  <a:srgbClr val="000000"/>
                </a:solidFill>
                <a:latin typeface="Zen Maru Gothic Heavy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171383" y="3652938"/>
            <a:ext cx="5083216" cy="3462064"/>
            <a:chOff x="0" y="-85725"/>
            <a:chExt cx="6777622" cy="461608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697088"/>
              <a:ext cx="6777622" cy="38332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92"/>
                </a:lnSpc>
              </a:pPr>
              <a:r>
                <a:rPr lang="pt-BR" sz="2400" b="1" dirty="0">
                  <a:effectLst/>
                  <a:latin typeface="Trebuchet MS" panose="020B0603020202020204" pitchFamily="34" charset="0"/>
                  <a:ea typeface="Trebuchet MS" panose="020B0603020202020204" pitchFamily="34" charset="0"/>
                  <a:cs typeface="Trebuchet MS" panose="020B0603020202020204" pitchFamily="34" charset="0"/>
                </a:rPr>
                <a:t>SOCIAL: </a:t>
              </a:r>
              <a:r>
                <a:rPr lang="pt-BR" sz="2400" dirty="0">
                  <a:effectLst/>
                  <a:latin typeface="Trebuchet MS" panose="020B0603020202020204" pitchFamily="34" charset="0"/>
                  <a:ea typeface="Trebuchet MS" panose="020B0603020202020204" pitchFamily="34" charset="0"/>
                  <a:cs typeface="Trebuchet MS" panose="020B0603020202020204" pitchFamily="34" charset="0"/>
                </a:rPr>
                <a:t>Visando um ambiente inclusivo e tratamento justo para todos os colaboradores, </a:t>
              </a:r>
              <a:r>
                <a:rPr lang="pt-BR" sz="2400" dirty="0" err="1">
                  <a:effectLst/>
                  <a:latin typeface="Trebuchet MS" panose="020B0603020202020204" pitchFamily="34" charset="0"/>
                  <a:ea typeface="Trebuchet MS" panose="020B0603020202020204" pitchFamily="34" charset="0"/>
                  <a:cs typeface="Trebuchet MS" panose="020B0603020202020204" pitchFamily="34" charset="0"/>
                </a:rPr>
                <a:t>sera</a:t>
              </a:r>
              <a:r>
                <a:rPr lang="pt-BR" sz="2400" dirty="0">
                  <a:effectLst/>
                  <a:latin typeface="Trebuchet MS" panose="020B0603020202020204" pitchFamily="34" charset="0"/>
                  <a:ea typeface="Trebuchet MS" panose="020B0603020202020204" pitchFamily="34" charset="0"/>
                  <a:cs typeface="Trebuchet MS" panose="020B0603020202020204" pitchFamily="34" charset="0"/>
                </a:rPr>
                <a:t> implementado um sistema interface </a:t>
              </a:r>
              <a:r>
                <a:rPr lang="pt-BR" sz="2400" dirty="0" err="1">
                  <a:effectLst/>
                  <a:latin typeface="Trebuchet MS" panose="020B0603020202020204" pitchFamily="34" charset="0"/>
                  <a:ea typeface="Trebuchet MS" panose="020B0603020202020204" pitchFamily="34" charset="0"/>
                  <a:cs typeface="Trebuchet MS" panose="020B0603020202020204" pitchFamily="34" charset="0"/>
                </a:rPr>
                <a:t>inituitiva</a:t>
              </a:r>
              <a:r>
                <a:rPr lang="pt-BR" sz="2400" dirty="0">
                  <a:effectLst/>
                  <a:latin typeface="Trebuchet MS" panose="020B0603020202020204" pitchFamily="34" charset="0"/>
                  <a:ea typeface="Trebuchet MS" panose="020B0603020202020204" pitchFamily="34" charset="0"/>
                  <a:cs typeface="Trebuchet MS" panose="020B0603020202020204" pitchFamily="34" charset="0"/>
                </a:rPr>
                <a:t> com fonte em alto contraste e legível para todos</a:t>
              </a:r>
              <a:endParaRPr lang="en-US" sz="2400" dirty="0">
                <a:solidFill>
                  <a:srgbClr val="000000"/>
                </a:solidFill>
                <a:latin typeface="Zen Maru Gothic Medium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85725"/>
              <a:ext cx="6777622" cy="5852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92"/>
                </a:lnSpc>
              </a:pPr>
              <a:r>
                <a:rPr lang="en-US" sz="2400" dirty="0">
                  <a:solidFill>
                    <a:srgbClr val="000000"/>
                  </a:solidFill>
                  <a:latin typeface="Zen Maru Gothic Heavy"/>
                </a:rPr>
                <a:t>ESG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8700" y="1518429"/>
            <a:ext cx="16225900" cy="1649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766"/>
              </a:lnSpc>
            </a:pPr>
            <a:r>
              <a:rPr lang="en-US" sz="12766" spc="191" dirty="0">
                <a:solidFill>
                  <a:srgbClr val="000000"/>
                </a:solidFill>
                <a:latin typeface="Neo Contact"/>
              </a:rPr>
              <a:t>ODS e ESG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EDF5811F-84C2-063C-16AE-8B581931199B}"/>
              </a:ext>
            </a:extLst>
          </p:cNvPr>
          <p:cNvSpPr txBox="1"/>
          <p:nvPr/>
        </p:nvSpPr>
        <p:spPr>
          <a:xfrm>
            <a:off x="1028700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Abril, 2024</a:t>
            </a:r>
          </a:p>
        </p:txBody>
      </p:sp>
      <p:sp>
        <p:nvSpPr>
          <p:cNvPr id="17" name="TextBox 8">
            <a:extLst>
              <a:ext uri="{FF2B5EF4-FFF2-40B4-BE49-F238E27FC236}">
                <a16:creationId xmlns:a16="http://schemas.microsoft.com/office/drawing/2014/main" id="{D830CF20-70C8-69AE-AD4C-B9CF5E1ADFC8}"/>
              </a:ext>
            </a:extLst>
          </p:cNvPr>
          <p:cNvSpPr txBox="1"/>
          <p:nvPr/>
        </p:nvSpPr>
        <p:spPr>
          <a:xfrm>
            <a:off x="14438022" y="9390441"/>
            <a:ext cx="2821278" cy="3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  <a:spcBef>
                <a:spcPct val="0"/>
              </a:spcBef>
            </a:pPr>
            <a:r>
              <a:rPr lang="en-US" sz="2199" spc="32" dirty="0">
                <a:solidFill>
                  <a:srgbClr val="000000"/>
                </a:solidFill>
                <a:latin typeface="Neo Contact"/>
              </a:rPr>
              <a:t>Grupo 7</a:t>
            </a:r>
          </a:p>
        </p:txBody>
      </p:sp>
      <p:pic>
        <p:nvPicPr>
          <p:cNvPr id="18" name="Imagem 17" descr="Aplicativo&#10;&#10;Descrição gerada automaticamente com confiança baixa">
            <a:extLst>
              <a:ext uri="{FF2B5EF4-FFF2-40B4-BE49-F238E27FC236}">
                <a16:creationId xmlns:a16="http://schemas.microsoft.com/office/drawing/2014/main" id="{FB0D2DEE-7783-36D4-5BC9-11EBFFE7D4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4095527"/>
            <a:ext cx="3173392" cy="31733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318</Words>
  <Application>Microsoft Office PowerPoint</Application>
  <PresentationFormat>Personalizar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8" baseType="lpstr">
      <vt:lpstr>Zen Maru Gothic Heavy</vt:lpstr>
      <vt:lpstr>Zen Maru Gothic Medium</vt:lpstr>
      <vt:lpstr>Neo Contact</vt:lpstr>
      <vt:lpstr>Symbol</vt:lpstr>
      <vt:lpstr>Times New Roman</vt:lpstr>
      <vt:lpstr>Trebuchet MS</vt:lpstr>
      <vt:lpstr>Arial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Black Vintage Modern Christian Justice Church Presentation</dc:title>
  <dc:creator>Gabriel Rocha</dc:creator>
  <cp:lastModifiedBy>ENRICO ANDRADE SCHUNCK</cp:lastModifiedBy>
  <cp:revision>5</cp:revision>
  <dcterms:created xsi:type="dcterms:W3CDTF">2006-08-16T00:00:00Z</dcterms:created>
  <dcterms:modified xsi:type="dcterms:W3CDTF">2024-04-13T00:09:14Z</dcterms:modified>
  <dc:identifier>DAGCPnMREzA</dc:identifier>
</cp:coreProperties>
</file>

<file path=docProps/thumbnail.jpeg>
</file>